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7" r:id="rId3"/>
    <p:sldId id="26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8ABBCC3-AC22-42ED-8261-6A02BA097BBC}">
          <p14:sldIdLst>
            <p14:sldId id="256"/>
            <p14:sldId id="267"/>
            <p14:sldId id="268"/>
          </p14:sldIdLst>
        </p14:section>
        <p14:section name="Untitled Section" id="{41B9A6C1-7308-4AC0-88DA-E168F74775ED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07" autoAdjust="0"/>
  </p:normalViewPr>
  <p:slideViewPr>
    <p:cSldViewPr snapToGrid="0">
      <p:cViewPr varScale="1">
        <p:scale>
          <a:sx n="122" d="100"/>
          <a:sy n="122" d="100"/>
        </p:scale>
        <p:origin x="240" y="304"/>
      </p:cViewPr>
      <p:guideLst/>
    </p:cSldViewPr>
  </p:slideViewPr>
  <p:outlineViewPr>
    <p:cViewPr>
      <p:scale>
        <a:sx n="33" d="100"/>
        <a:sy n="33" d="100"/>
      </p:scale>
      <p:origin x="0" y="-1739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240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2018/07/24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8F815A-5A10-42A8-9FEC-3938D2D9BA48}" type="datetimeFigureOut">
              <a:rPr lang="en-ZA" smtClean="0"/>
              <a:t>2018/07/24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49DAF-093F-4482-AA38-346E9A2DEE94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56813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684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anchor="b"/>
          <a:lstStyle>
            <a:lvl1pPr algn="l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6840000" cy="936000"/>
          </a:xfrm>
          <a:solidFill>
            <a:schemeClr val="tx1">
              <a:alpha val="90000"/>
            </a:schemeClr>
          </a:solidFill>
        </p:spPr>
        <p:txBody>
          <a:bodyPr lIns="432000" tIns="144000"/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472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84325"/>
            <a:ext cx="5472113" cy="4606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152525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396" y="2463936"/>
            <a:ext cx="3726003" cy="3314545"/>
          </a:xfrm>
          <a:prstGeom prst="rightArrowCallout">
            <a:avLst>
              <a:gd name="adj1" fmla="val 50000"/>
              <a:gd name="adj2" fmla="val 25000"/>
              <a:gd name="adj3" fmla="val 15421"/>
              <a:gd name="adj4" fmla="val 80487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13985" y="2463801"/>
            <a:ext cx="3726469" cy="3314200"/>
          </a:xfrm>
          <a:prstGeom prst="rightArrowCallout">
            <a:avLst>
              <a:gd name="adj1" fmla="val 50000"/>
              <a:gd name="adj2" fmla="val 25000"/>
              <a:gd name="adj3" fmla="val 16186"/>
              <a:gd name="adj4" fmla="val 80493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83985" y="2463801"/>
            <a:ext cx="2963619" cy="331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80000" tIns="180000" rIns="18000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8E9D1B9-1C3A-4397-B3B4-9A921D6415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 Header</a:t>
            </a:r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4F049D-3C57-44BB-ACE2-1363AF36D9E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4236" y="1647240"/>
            <a:ext cx="2975578" cy="648000"/>
          </a:xfrm>
          <a:ln>
            <a:solidFill>
              <a:schemeClr val="accent1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dirty="0"/>
              <a:t>Section 1 Title</a:t>
            </a:r>
            <a:endParaRPr lang="en-ZA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9B793F-A64B-475C-96F3-FB40100E01E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08336" y="1647040"/>
            <a:ext cx="2975578" cy="648000"/>
          </a:xfrm>
          <a:ln>
            <a:solidFill>
              <a:schemeClr val="accent2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US" dirty="0"/>
              <a:t>Section 2 Title</a:t>
            </a:r>
            <a:endParaRPr lang="en-ZA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EF53567-5287-43FB-B07E-A12F3AEEDB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83986" y="1647240"/>
            <a:ext cx="2975578" cy="648000"/>
          </a:xfrm>
          <a:ln>
            <a:solidFill>
              <a:schemeClr val="accent3"/>
            </a:solidFill>
          </a:ln>
        </p:spPr>
        <p:txBody>
          <a:bodyPr tIns="10800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/>
            <a:r>
              <a:rPr lang="en-US" dirty="0"/>
              <a:t>Section 3 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7557335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 Header</a:t>
            </a:r>
            <a:endParaRPr lang="en-ZA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158F80-0C1A-4B9E-9335-A5A0015187F7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23DA611-B88C-4D7E-82A4-5E4CA9DC2E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129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180A0FA4-75CD-4A61-AA79-9C3C5F97ED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EBB89A53-1B07-4560-B98E-03BECDB832C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2D34AD8-D83D-4409-A418-C00840A085A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EAA6A46-63F3-49A5-8E0B-758176E4429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051A6E-4868-4F3F-93DB-AD07020E934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771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1519886-189E-4C69-AEED-FD9BDD3E56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F084DDF-04EE-46A9-9F77-D5FD94D1B5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743DE8AB-BF74-4CC9-AD19-8BBBF44867A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2ECC5C24-2CE5-491E-89DC-F9C5AE98B06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DB0F187-5781-4076-B761-264B1C683A6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B2E776B2-D388-4243-80AE-BD8AF47C8AA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79F3A104-EDC0-4A25-9585-3F9F8C1022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23DA3E7C-9F0E-4A57-B6EA-C01C72788E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A8ABC110-DC97-4A71-9A16-67581EAC989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81058125-332B-41A7-BCD5-72CAE3F9F97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32DE8FD-6391-4094-BAEC-CC0836CC67E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C53C0F3-9308-422B-BC6E-1ACA5029027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06DFFA03-9EA6-4F70-9519-AB1361BAF7C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49CD8693-3557-4241-BB88-518160D989C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884DF69-4936-4F90-BFB8-ED04A228DA22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0804F61-8052-4AD8-8370-ED72B261BC2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3F370F-A9EC-477E-BED7-BF4E875274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687ADD-FE6C-441E-991F-E71EA0572C3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5E0252B4-80AE-40E9-BA32-6EDAAC62521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8A807DF0-23B6-4B83-B3F6-8D0BE9A851F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3">
            <a:extLst>
              <a:ext uri="{FF2B5EF4-FFF2-40B4-BE49-F238E27FC236}">
                <a16:creationId xmlns:a16="http://schemas.microsoft.com/office/drawing/2014/main" id="{F3591345-36C8-481A-AD5B-5F69B03D1710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noFill/>
          <a:ln>
            <a:noFill/>
          </a:ln>
        </p:spPr>
        <p:txBody>
          <a:bodyPr tIns="36000" anchor="t"/>
          <a:lstStyle>
            <a:lvl1pPr marL="0" indent="0" algn="ctr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50" name="Text Placeholder 36">
            <a:extLst>
              <a:ext uri="{FF2B5EF4-FFF2-40B4-BE49-F238E27FC236}">
                <a16:creationId xmlns:a16="http://schemas.microsoft.com/office/drawing/2014/main" id="{954C0732-1924-4A1B-9272-95C51D0B36F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395728" y="2531196"/>
            <a:ext cx="1724394" cy="18580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0670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3945" y="3995705"/>
            <a:ext cx="1964171" cy="216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55887" y="3995705"/>
            <a:ext cx="1964171" cy="216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807829" y="3991240"/>
            <a:ext cx="1964171" cy="216000"/>
          </a:xfrm>
        </p:spPr>
        <p:txBody>
          <a:bodyPr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3945" y="3424428"/>
            <a:ext cx="1964170" cy="504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55887" y="3424428"/>
            <a:ext cx="1964171" cy="504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07830" y="3424428"/>
            <a:ext cx="1964170" cy="504000"/>
          </a:xfrm>
        </p:spPr>
        <p:txBody>
          <a:bodyPr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31800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283742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35683" y="2808242"/>
            <a:ext cx="1505966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DD16A0-27CF-480C-8ADD-7BB99E0031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 Header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7CA876-2153-4136-850D-EE098BDC24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103945" y="4311393"/>
            <a:ext cx="1964172" cy="1130300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Short Bio</a:t>
            </a:r>
            <a:endParaRPr lang="en-ZA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69B21C2-C689-49C2-B45F-14C5C53A58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55887" y="4311393"/>
            <a:ext cx="1963737" cy="1130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Short Bio</a:t>
            </a:r>
            <a:endParaRPr lang="en-ZA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33D8E11-F7FD-4AD9-BEC6-78C6500F817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07829" y="4311393"/>
            <a:ext cx="1981200" cy="113823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Short Bio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24119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0113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8426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6739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5052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3926334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40113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48426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56739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65052" y="3926335"/>
            <a:ext cx="1800000" cy="504000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1800" y="4505325"/>
            <a:ext cx="1800000" cy="900000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089E01F-0C47-4C6A-A9A8-A1A7E470F31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17088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62540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533714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442027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27" name="Picture Placeholder 22">
            <a:extLst>
              <a:ext uri="{FF2B5EF4-FFF2-40B4-BE49-F238E27FC236}">
                <a16:creationId xmlns:a16="http://schemas.microsoft.com/office/drawing/2014/main" id="{B765F5D3-7CB7-4E55-8217-E9EEA9F2945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350340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20" name="Picture Placeholder 22">
            <a:extLst>
              <a:ext uri="{FF2B5EF4-FFF2-40B4-BE49-F238E27FC236}">
                <a16:creationId xmlns:a16="http://schemas.microsoft.com/office/drawing/2014/main" id="{8CB2CA38-4C7F-4D6B-9B34-606F1A007A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258651" y="2160704"/>
            <a:ext cx="1229425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DA42CA-D117-4AF7-9FEC-03EB2BBB75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3363" y="3925888"/>
            <a:ext cx="1800000" cy="504825"/>
          </a:xfrm>
        </p:spPr>
        <p:txBody>
          <a:bodyPr/>
          <a:lstStyle>
            <a:lvl1pPr marL="0" indent="0" algn="ctr">
              <a:buNone/>
              <a:defRPr b="1">
                <a:latin typeface="+mj-lt"/>
              </a:defRPr>
            </a:lvl1pPr>
            <a:lvl2pPr marL="266700" indent="0" algn="ctr">
              <a:buNone/>
              <a:defRPr/>
            </a:lvl2pPr>
            <a:lvl3pPr marL="542925" indent="0" algn="ctr">
              <a:buNone/>
              <a:defRPr/>
            </a:lvl3pPr>
            <a:lvl4pPr marL="809625" indent="0" algn="ctr">
              <a:buNone/>
              <a:defRPr/>
            </a:lvl4pPr>
            <a:lvl5pPr marL="1076325" indent="0" algn="ctr">
              <a:buNone/>
              <a:defRPr/>
            </a:lvl5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F9CEF5A-8DCE-4156-9138-C113C0D3A79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973363" y="4505325"/>
            <a:ext cx="1800000" cy="900113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03510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8139110" y="-52404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8878526" y="-532562"/>
            <a:ext cx="3571215" cy="3737093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9191192" y="1651650"/>
            <a:ext cx="1980696" cy="206651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9457431" y="3977898"/>
            <a:ext cx="346713" cy="206124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9528615" y="3713859"/>
            <a:ext cx="710669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8785444" y="1075879"/>
            <a:ext cx="1246227" cy="1580187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11374788" y="284642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10879052" y="2627354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00" y="1080000"/>
            <a:ext cx="11339513" cy="276561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 Header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29137C9-7B18-454C-AB56-2B4631DFE59D}"/>
              </a:ext>
            </a:extLst>
          </p:cNvPr>
          <p:cNvSpPr/>
          <p:nvPr userDrawn="1"/>
        </p:nvSpPr>
        <p:spPr>
          <a:xfrm rot="14199158">
            <a:off x="10161654" y="-236402"/>
            <a:ext cx="1957093" cy="1399810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6973557">
            <a:off x="9799840" y="198216"/>
            <a:ext cx="748251" cy="780669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5483574">
            <a:off x="9854193" y="808595"/>
            <a:ext cx="243160" cy="406553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ACAC53-33A6-4BBC-8C68-0C56D0B39F57}"/>
              </a:ext>
            </a:extLst>
          </p:cNvPr>
          <p:cNvSpPr/>
          <p:nvPr userDrawn="1"/>
        </p:nvSpPr>
        <p:spPr>
          <a:xfrm rot="14235708">
            <a:off x="11753205" y="112024"/>
            <a:ext cx="332291" cy="247882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  <a:gd name="connsiteX0" fmla="*/ 0 w 1449157"/>
              <a:gd name="connsiteY0" fmla="*/ 282705 h 1363743"/>
              <a:gd name="connsiteX1" fmla="*/ 858544 w 1449157"/>
              <a:gd name="connsiteY1" fmla="*/ 0 h 1363743"/>
              <a:gd name="connsiteX2" fmla="*/ 1449157 w 1449157"/>
              <a:gd name="connsiteY2" fmla="*/ 715834 h 1363743"/>
              <a:gd name="connsiteX3" fmla="*/ 1012700 w 1449157"/>
              <a:gd name="connsiteY3" fmla="*/ 1363743 h 1363743"/>
              <a:gd name="connsiteX4" fmla="*/ 172487 w 1449157"/>
              <a:gd name="connsiteY4" fmla="*/ 1185022 h 1363743"/>
              <a:gd name="connsiteX5" fmla="*/ 0 w 1449157"/>
              <a:gd name="connsiteY5" fmla="*/ 282705 h 1363743"/>
              <a:gd name="connsiteX0" fmla="*/ 0 w 1449157"/>
              <a:gd name="connsiteY0" fmla="*/ 0 h 1081038"/>
              <a:gd name="connsiteX1" fmla="*/ 1449157 w 1449157"/>
              <a:gd name="connsiteY1" fmla="*/ 433129 h 1081038"/>
              <a:gd name="connsiteX2" fmla="*/ 1012700 w 1449157"/>
              <a:gd name="connsiteY2" fmla="*/ 1081038 h 1081038"/>
              <a:gd name="connsiteX3" fmla="*/ 172487 w 1449157"/>
              <a:gd name="connsiteY3" fmla="*/ 902317 h 1081038"/>
              <a:gd name="connsiteX4" fmla="*/ 0 w 1449157"/>
              <a:gd name="connsiteY4" fmla="*/ 0 h 108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86A7C4-9F1E-4F96-8AD9-5B75BEE364BE}"/>
              </a:ext>
            </a:extLst>
          </p:cNvPr>
          <p:cNvSpPr/>
          <p:nvPr userDrawn="1"/>
        </p:nvSpPr>
        <p:spPr>
          <a:xfrm rot="13336516">
            <a:off x="10313236" y="1084299"/>
            <a:ext cx="648657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63BFE72-A1DE-4CFE-9B52-553C99D52699}"/>
              </a:ext>
            </a:extLst>
          </p:cNvPr>
          <p:cNvSpPr/>
          <p:nvPr userDrawn="1"/>
        </p:nvSpPr>
        <p:spPr>
          <a:xfrm rot="5738060">
            <a:off x="9844293" y="1032301"/>
            <a:ext cx="692798" cy="510610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9C266CD9-D77B-4B4D-8673-531E2784C610}"/>
              </a:ext>
            </a:extLst>
          </p:cNvPr>
          <p:cNvSpPr/>
          <p:nvPr userDrawn="1"/>
        </p:nvSpPr>
        <p:spPr>
          <a:xfrm rot="8291645">
            <a:off x="10081798" y="798094"/>
            <a:ext cx="371360" cy="273702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98965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0335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5" y="86714"/>
            <a:ext cx="12018572" cy="6684572"/>
          </a:xfrm>
          <a:solidFill>
            <a:schemeClr val="bg1">
              <a:lumMod val="85000"/>
            </a:schemeClr>
          </a:solidFill>
        </p:spPr>
        <p:txBody>
          <a:bodyPr lIns="360000" tIns="360000"/>
          <a:lstStyle>
            <a:lvl1pPr marL="0" indent="0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94607" y="2237328"/>
            <a:ext cx="7202786" cy="1449788"/>
          </a:xfrm>
          <a:solidFill>
            <a:schemeClr val="tx1">
              <a:alpha val="80000"/>
            </a:schemeClr>
          </a:solidFill>
        </p:spPr>
        <p:txBody>
          <a:bodyPr lIns="288000" rIns="2160000" bIns="144000" anchor="b" anchorCtr="0"/>
          <a:lstStyle>
            <a:lvl1pPr algn="r">
              <a:defRPr sz="66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4607" y="3684672"/>
            <a:ext cx="5282503" cy="1604172"/>
          </a:xfrm>
          <a:solidFill>
            <a:schemeClr val="tx1">
              <a:alpha val="90000"/>
            </a:schemeClr>
          </a:solidFill>
        </p:spPr>
        <p:txBody>
          <a:bodyPr lIns="216000" tIns="144000" rIns="576000"/>
          <a:lstStyle>
            <a:lvl1pPr marL="0" indent="0" algn="r">
              <a:buNone/>
              <a:defRPr sz="21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688AEDF-1396-4322-8818-9D1C7976FCDF}"/>
              </a:ext>
            </a:extLst>
          </p:cNvPr>
          <p:cNvCxnSpPr>
            <a:cxnSpLocks/>
          </p:cNvCxnSpPr>
          <p:nvPr userDrawn="1"/>
        </p:nvCxnSpPr>
        <p:spPr>
          <a:xfrm>
            <a:off x="7777113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122267-81F5-4D7C-8854-830FD491A4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0" y="4142258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Contact Number</a:t>
            </a:r>
            <a:endParaRPr lang="en-ZA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D1624B9A-AB57-40B6-89A6-D34ED60BBF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67000" y="4448040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61EA5FFD-797F-43FF-B13A-5DA8C820EE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65008" y="2587752"/>
            <a:ext cx="1344168" cy="70408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7436EF9B-F86C-114A-BB87-C439E5F129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67000" y="4753821"/>
            <a:ext cx="4508500" cy="27734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 algn="r">
              <a:buNone/>
              <a:defRPr>
                <a:solidFill>
                  <a:schemeClr val="bg1"/>
                </a:solidFill>
              </a:defRPr>
            </a:lvl2pPr>
            <a:lvl3pPr marL="542925" indent="0" algn="r">
              <a:buNone/>
              <a:defRPr>
                <a:solidFill>
                  <a:schemeClr val="bg1"/>
                </a:solidFill>
              </a:defRPr>
            </a:lvl3pPr>
            <a:lvl4pPr marL="809625" indent="0" algn="r">
              <a:buNone/>
              <a:defRPr>
                <a:solidFill>
                  <a:schemeClr val="bg1"/>
                </a:solidFill>
              </a:defRPr>
            </a:lvl4pPr>
            <a:lvl5pPr marL="1076325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Website Address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75950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83AF15-88E9-4D75-9D5E-7E4924887E91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B18E46-480F-48E8-9675-259D3D06A00D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714" y="86714"/>
            <a:ext cx="6009285" cy="6684572"/>
          </a:xfr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5999" y="86714"/>
            <a:ext cx="6009287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9" y="4152672"/>
            <a:ext cx="6009287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4743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a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000" y="3517901"/>
            <a:ext cx="6012000" cy="1409700"/>
          </a:xfrm>
          <a:solidFill>
            <a:schemeClr val="tx1"/>
          </a:solidFill>
        </p:spPr>
        <p:txBody>
          <a:bodyPr lIns="288000" rIns="432000" bIns="144000" anchor="b"/>
          <a:lstStyle>
            <a:lvl1pPr algn="r">
              <a:defRPr sz="42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000" y="4927600"/>
            <a:ext cx="6012000" cy="1845743"/>
          </a:xfrm>
          <a:solidFill>
            <a:schemeClr val="tx1">
              <a:lumMod val="85000"/>
              <a:lumOff val="15000"/>
            </a:schemeClr>
          </a:solidFill>
        </p:spPr>
        <p:txBody>
          <a:bodyPr lIns="288000" tIns="144000" rIns="432000"/>
          <a:lstStyle>
            <a:lvl1pPr marL="0" indent="0" algn="r">
              <a:buNone/>
              <a:defRPr sz="2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5861957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4000" y="86714"/>
            <a:ext cx="6009285" cy="3431187"/>
          </a:xfrm>
          <a:solidFill>
            <a:srgbClr val="333333"/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Image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D5F0C9D-A08F-4539-BA26-61D24BBE6E9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64300" y="1152000"/>
            <a:ext cx="5307700" cy="4680000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60728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11340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52000"/>
            <a:ext cx="5472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152525"/>
            <a:ext cx="5472113" cy="5038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360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152000"/>
            <a:ext cx="3600450" cy="5038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152000"/>
            <a:ext cx="3600450" cy="5038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216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152525"/>
            <a:ext cx="2160588" cy="5038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152525"/>
            <a:ext cx="2160588" cy="5038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148060"/>
            <a:ext cx="2160588" cy="5038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152525"/>
            <a:ext cx="2160588" cy="5038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10216425" y="538864"/>
            <a:ext cx="46736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10678141" y="849218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10717367" y="620572"/>
            <a:ext cx="250689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11064926" y="78160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11152527" y="3820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11545452" y="1030689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11756248" y="247552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11448108" y="631127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11668879" y="824433"/>
            <a:ext cx="216995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10094502" y="901548"/>
            <a:ext cx="579699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10871770" y="1202556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11512604" y="1484835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10291662" y="1614015"/>
            <a:ext cx="316887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11586107" y="2015428"/>
            <a:ext cx="162256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725BC56-C7B6-400F-80F9-3F968E2CAE0E}"/>
              </a:ext>
            </a:extLst>
          </p:cNvPr>
          <p:cNvGrpSpPr/>
          <p:nvPr userDrawn="1"/>
        </p:nvGrpSpPr>
        <p:grpSpPr>
          <a:xfrm>
            <a:off x="3383603" y="1013721"/>
            <a:ext cx="7749965" cy="5100743"/>
            <a:chOff x="510812" y="938373"/>
            <a:chExt cx="8073393" cy="5313612"/>
          </a:xfrm>
        </p:grpSpPr>
        <p:sp>
          <p:nvSpPr>
            <p:cNvPr id="44" name="Rounded Rectangle 15">
              <a:extLst>
                <a:ext uri="{FF2B5EF4-FFF2-40B4-BE49-F238E27FC236}">
                  <a16:creationId xmlns:a16="http://schemas.microsoft.com/office/drawing/2014/main" id="{1EC806EC-A1B2-4893-9504-1D7FFE8E238F}"/>
                </a:ext>
              </a:extLst>
            </p:cNvPr>
            <p:cNvSpPr/>
            <p:nvPr/>
          </p:nvSpPr>
          <p:spPr>
            <a:xfrm>
              <a:off x="877709" y="938373"/>
              <a:ext cx="7339600" cy="5234482"/>
            </a:xfrm>
            <a:prstGeom prst="round2SameRect">
              <a:avLst>
                <a:gd name="adj1" fmla="val 560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ZA" dirty="0"/>
            </a:p>
          </p:txBody>
        </p:sp>
        <p:sp>
          <p:nvSpPr>
            <p:cNvPr id="45" name="Rounded Rectangle 15">
              <a:extLst>
                <a:ext uri="{FF2B5EF4-FFF2-40B4-BE49-F238E27FC236}">
                  <a16:creationId xmlns:a16="http://schemas.microsoft.com/office/drawing/2014/main" id="{535A1B12-6F16-41A0-A6B1-4AD0CCB5A081}"/>
                </a:ext>
              </a:extLst>
            </p:cNvPr>
            <p:cNvSpPr/>
            <p:nvPr/>
          </p:nvSpPr>
          <p:spPr>
            <a:xfrm>
              <a:off x="930758" y="995668"/>
              <a:ext cx="7233502" cy="5177187"/>
            </a:xfrm>
            <a:prstGeom prst="round2SameRect">
              <a:avLst>
                <a:gd name="adj1" fmla="val 4499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dirty="0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79B244F-CF81-4500-A78E-495ABA6828BA}"/>
                </a:ext>
              </a:extLst>
            </p:cNvPr>
            <p:cNvSpPr/>
            <p:nvPr/>
          </p:nvSpPr>
          <p:spPr>
            <a:xfrm rot="16200000">
              <a:off x="2264894" y="295974"/>
              <a:ext cx="4565229" cy="6599909"/>
            </a:xfrm>
            <a:prstGeom prst="roundRect">
              <a:avLst>
                <a:gd name="adj" fmla="val 1476"/>
              </a:avLst>
            </a:prstGeom>
            <a:solidFill>
              <a:schemeClr val="bg1"/>
            </a:solidFill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dirty="0"/>
            </a:p>
          </p:txBody>
        </p:sp>
        <p:sp>
          <p:nvSpPr>
            <p:cNvPr id="47" name="Rounded Rectangle 15">
              <a:extLst>
                <a:ext uri="{FF2B5EF4-FFF2-40B4-BE49-F238E27FC236}">
                  <a16:creationId xmlns:a16="http://schemas.microsoft.com/office/drawing/2014/main" id="{EE88F157-E260-486F-937E-C18428699861}"/>
                </a:ext>
              </a:extLst>
            </p:cNvPr>
            <p:cNvSpPr/>
            <p:nvPr/>
          </p:nvSpPr>
          <p:spPr>
            <a:xfrm rot="10800000">
              <a:off x="510812" y="5998253"/>
              <a:ext cx="8073393" cy="2489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dirty="0"/>
            </a:p>
          </p:txBody>
        </p:sp>
        <p:sp>
          <p:nvSpPr>
            <p:cNvPr id="48" name="Rounded Rectangle 15">
              <a:extLst>
                <a:ext uri="{FF2B5EF4-FFF2-40B4-BE49-F238E27FC236}">
                  <a16:creationId xmlns:a16="http://schemas.microsoft.com/office/drawing/2014/main" id="{F736AFAF-44AD-47CE-A63B-210102A4BF0B}"/>
                </a:ext>
              </a:extLst>
            </p:cNvPr>
            <p:cNvSpPr/>
            <p:nvPr userDrawn="1"/>
          </p:nvSpPr>
          <p:spPr>
            <a:xfrm>
              <a:off x="3668019" y="6206338"/>
              <a:ext cx="1758981" cy="45647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31000"/>
                  </a:schemeClr>
                </a:gs>
              </a:gsLst>
              <a:lin ang="16200000" scaled="0"/>
            </a:gra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ZA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6457E-3660-4E80-82BC-8894D701DEE9}"/>
                </a:ext>
              </a:extLst>
            </p:cNvPr>
            <p:cNvSpPr/>
            <p:nvPr/>
          </p:nvSpPr>
          <p:spPr>
            <a:xfrm rot="16200000">
              <a:off x="4660498" y="1119143"/>
              <a:ext cx="48680" cy="486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0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ZA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8230416-7E55-4CB0-9548-491BA471E9E8}"/>
                </a:ext>
              </a:extLst>
            </p:cNvPr>
            <p:cNvSpPr/>
            <p:nvPr/>
          </p:nvSpPr>
          <p:spPr>
            <a:xfrm rot="16200000">
              <a:off x="4505961" y="1106017"/>
              <a:ext cx="83096" cy="8309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ZA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E3C1810-AD4F-4393-928E-CFA8053A2CC2}"/>
                </a:ext>
              </a:extLst>
            </p:cNvPr>
            <p:cNvSpPr/>
            <p:nvPr/>
          </p:nvSpPr>
          <p:spPr>
            <a:xfrm rot="16200000">
              <a:off x="4524686" y="1124741"/>
              <a:ext cx="45647" cy="456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ZA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951603" cy="2196235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429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096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76325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Emphasized text can go here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C1EA41E-F6C4-484F-95E9-42978FF216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92796" y="1376357"/>
            <a:ext cx="6333545" cy="4379625"/>
          </a:xfrm>
          <a:prstGeom prst="roundRect">
            <a:avLst>
              <a:gd name="adj" fmla="val 13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dirty="0"/>
              <a:t>Insert or Drag and Drop Image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5FD3B7C-17C6-4327-986C-A8A6D6EC1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3509766"/>
            <a:ext cx="2951163" cy="23227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36286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30F7266-25A0-4B3A-A8CE-F083ECC9D4C6}"/>
              </a:ext>
            </a:extLst>
          </p:cNvPr>
          <p:cNvSpPr/>
          <p:nvPr userDrawn="1"/>
        </p:nvSpPr>
        <p:spPr>
          <a:xfrm>
            <a:off x="0" y="2539992"/>
            <a:ext cx="5373076" cy="4318008"/>
          </a:xfrm>
          <a:custGeom>
            <a:avLst/>
            <a:gdLst>
              <a:gd name="connsiteX0" fmla="*/ 4972877 w 5373076"/>
              <a:gd name="connsiteY0" fmla="*/ 1816430 h 4318008"/>
              <a:gd name="connsiteX1" fmla="*/ 5211912 w 5373076"/>
              <a:gd name="connsiteY1" fmla="*/ 2046590 h 4318008"/>
              <a:gd name="connsiteX2" fmla="*/ 4866804 w 5373076"/>
              <a:gd name="connsiteY2" fmla="*/ 2013272 h 4318008"/>
              <a:gd name="connsiteX3" fmla="*/ 3721849 w 5373076"/>
              <a:gd name="connsiteY3" fmla="*/ 1808102 h 4318008"/>
              <a:gd name="connsiteX4" fmla="*/ 3854624 w 5373076"/>
              <a:gd name="connsiteY4" fmla="*/ 2524110 h 4318008"/>
              <a:gd name="connsiteX5" fmla="*/ 3419634 w 5373076"/>
              <a:gd name="connsiteY5" fmla="*/ 2322178 h 4318008"/>
              <a:gd name="connsiteX6" fmla="*/ 3604566 w 5373076"/>
              <a:gd name="connsiteY6" fmla="*/ 1945430 h 4318008"/>
              <a:gd name="connsiteX7" fmla="*/ 2301472 w 5373076"/>
              <a:gd name="connsiteY7" fmla="*/ 1771765 h 4318008"/>
              <a:gd name="connsiteX8" fmla="*/ 3237442 w 5373076"/>
              <a:gd name="connsiteY8" fmla="*/ 2134997 h 4318008"/>
              <a:gd name="connsiteX9" fmla="*/ 3266331 w 5373076"/>
              <a:gd name="connsiteY9" fmla="*/ 2949530 h 4318008"/>
              <a:gd name="connsiteX10" fmla="*/ 1897852 w 5373076"/>
              <a:gd name="connsiteY10" fmla="*/ 4318008 h 4318008"/>
              <a:gd name="connsiteX11" fmla="*/ 134565 w 5373076"/>
              <a:gd name="connsiteY11" fmla="*/ 4318008 h 4318008"/>
              <a:gd name="connsiteX12" fmla="*/ 0 w 5373076"/>
              <a:gd name="connsiteY12" fmla="*/ 4183443 h 4318008"/>
              <a:gd name="connsiteX13" fmla="*/ 0 w 5373076"/>
              <a:gd name="connsiteY13" fmla="*/ 2855805 h 4318008"/>
              <a:gd name="connsiteX14" fmla="*/ 5243699 w 5373076"/>
              <a:gd name="connsiteY14" fmla="*/ 652159 h 4318008"/>
              <a:gd name="connsiteX15" fmla="*/ 5058767 w 5373076"/>
              <a:gd name="connsiteY15" fmla="*/ 1028908 h 4318008"/>
              <a:gd name="connsiteX16" fmla="*/ 4960786 w 5373076"/>
              <a:gd name="connsiteY16" fmla="*/ 983422 h 4318008"/>
              <a:gd name="connsiteX17" fmla="*/ 3473588 w 5373076"/>
              <a:gd name="connsiteY17" fmla="*/ 405712 h 4318008"/>
              <a:gd name="connsiteX18" fmla="*/ 4094196 w 5373076"/>
              <a:gd name="connsiteY18" fmla="*/ 1366894 h 4318008"/>
              <a:gd name="connsiteX19" fmla="*/ 3778134 w 5373076"/>
              <a:gd name="connsiteY19" fmla="*/ 1741309 h 4318008"/>
              <a:gd name="connsiteX20" fmla="*/ 2824519 w 5373076"/>
              <a:gd name="connsiteY20" fmla="*/ 1808100 h 4318008"/>
              <a:gd name="connsiteX21" fmla="*/ 4454991 w 5373076"/>
              <a:gd name="connsiteY21" fmla="*/ 0 h 4318008"/>
              <a:gd name="connsiteX22" fmla="*/ 5373076 w 5373076"/>
              <a:gd name="connsiteY22" fmla="*/ 32358 h 4318008"/>
              <a:gd name="connsiteX23" fmla="*/ 4628717 w 5373076"/>
              <a:gd name="connsiteY23" fmla="*/ 1349015 h 4318008"/>
              <a:gd name="connsiteX24" fmla="*/ 4094010 w 5373076"/>
              <a:gd name="connsiteY24" fmla="*/ 779481 h 431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73076" h="4318008">
                <a:moveTo>
                  <a:pt x="4972877" y="1816430"/>
                </a:moveTo>
                <a:lnTo>
                  <a:pt x="5211912" y="2046590"/>
                </a:lnTo>
                <a:lnTo>
                  <a:pt x="4866804" y="2013272"/>
                </a:lnTo>
                <a:close/>
                <a:moveTo>
                  <a:pt x="3721849" y="1808102"/>
                </a:moveTo>
                <a:lnTo>
                  <a:pt x="3854624" y="2524110"/>
                </a:lnTo>
                <a:lnTo>
                  <a:pt x="3419634" y="2322178"/>
                </a:lnTo>
                <a:lnTo>
                  <a:pt x="3604566" y="1945430"/>
                </a:lnTo>
                <a:close/>
                <a:moveTo>
                  <a:pt x="2301472" y="1771765"/>
                </a:moveTo>
                <a:lnTo>
                  <a:pt x="3237442" y="2134997"/>
                </a:lnTo>
                <a:lnTo>
                  <a:pt x="3266331" y="2949530"/>
                </a:lnTo>
                <a:lnTo>
                  <a:pt x="1897852" y="4318008"/>
                </a:lnTo>
                <a:lnTo>
                  <a:pt x="134565" y="4318008"/>
                </a:lnTo>
                <a:lnTo>
                  <a:pt x="0" y="4183443"/>
                </a:lnTo>
                <a:lnTo>
                  <a:pt x="0" y="2855805"/>
                </a:lnTo>
                <a:close/>
                <a:moveTo>
                  <a:pt x="5243699" y="652159"/>
                </a:moveTo>
                <a:lnTo>
                  <a:pt x="5058767" y="1028908"/>
                </a:lnTo>
                <a:lnTo>
                  <a:pt x="4960786" y="983422"/>
                </a:lnTo>
                <a:close/>
                <a:moveTo>
                  <a:pt x="3473588" y="405712"/>
                </a:moveTo>
                <a:lnTo>
                  <a:pt x="4094196" y="1366894"/>
                </a:lnTo>
                <a:lnTo>
                  <a:pt x="3778134" y="1741309"/>
                </a:lnTo>
                <a:lnTo>
                  <a:pt x="2824519" y="1808100"/>
                </a:lnTo>
                <a:close/>
                <a:moveTo>
                  <a:pt x="4454991" y="0"/>
                </a:moveTo>
                <a:lnTo>
                  <a:pt x="5373076" y="32358"/>
                </a:lnTo>
                <a:lnTo>
                  <a:pt x="4628717" y="1349015"/>
                </a:lnTo>
                <a:lnTo>
                  <a:pt x="4094010" y="77948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 userDrawn="1">
            <p:ph sz="half" idx="1"/>
          </p:nvPr>
        </p:nvSpPr>
        <p:spPr>
          <a:xfrm>
            <a:off x="906843" y="3429050"/>
            <a:ext cx="4522314" cy="2762949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6774740" y="3429000"/>
            <a:ext cx="4522407" cy="2762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EF984BB-176D-4924-ADAD-52FBC95B07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6463" y="2278063"/>
            <a:ext cx="4522787" cy="885825"/>
          </a:xfrm>
        </p:spPr>
        <p:txBody>
          <a:bodyPr anchor="ctr"/>
          <a:lstStyle>
            <a:lvl1pPr marL="0" indent="0">
              <a:buNone/>
              <a:defRPr sz="8000" b="1">
                <a:latin typeface="+mj-lt"/>
              </a:defRPr>
            </a:lvl1pPr>
            <a:lvl2pPr marL="266700" indent="0">
              <a:buNone/>
              <a:defRPr sz="8000">
                <a:latin typeface="+mj-lt"/>
              </a:defRPr>
            </a:lvl2pPr>
            <a:lvl3pPr marL="542925" indent="0">
              <a:buNone/>
              <a:defRPr sz="8000">
                <a:latin typeface="+mj-lt"/>
              </a:defRPr>
            </a:lvl3pPr>
            <a:lvl4pPr marL="809625" indent="0">
              <a:buNone/>
              <a:defRPr sz="8000">
                <a:latin typeface="+mj-lt"/>
              </a:defRPr>
            </a:lvl4pPr>
            <a:lvl5pPr marL="1076325" indent="0">
              <a:buNone/>
              <a:defRPr sz="8000">
                <a:latin typeface="+mj-lt"/>
              </a:defRPr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C59BE1D7-885A-4749-99BA-6909D64AF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62750" y="2278063"/>
            <a:ext cx="4522787" cy="885825"/>
          </a:xfrm>
        </p:spPr>
        <p:txBody>
          <a:bodyPr anchor="ctr"/>
          <a:lstStyle>
            <a:lvl1pPr marL="0" indent="0">
              <a:buNone/>
              <a:defRPr sz="8000" b="1" i="0"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76449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ctagon 6">
            <a:extLst>
              <a:ext uri="{FF2B5EF4-FFF2-40B4-BE49-F238E27FC236}">
                <a16:creationId xmlns:a16="http://schemas.microsoft.com/office/drawing/2014/main" id="{12B87281-2FCA-44C5-BFC9-FD653787EFC4}"/>
              </a:ext>
            </a:extLst>
          </p:cNvPr>
          <p:cNvSpPr/>
          <p:nvPr userDrawn="1"/>
        </p:nvSpPr>
        <p:spPr>
          <a:xfrm rot="1361022">
            <a:off x="11394972" y="6053793"/>
            <a:ext cx="634795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1999" y="6188628"/>
            <a:ext cx="8784941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6369" y="6155190"/>
            <a:ext cx="432000" cy="432000"/>
          </a:xfrm>
          <a:prstGeom prst="ellipse">
            <a:avLst/>
          </a:prstGeom>
          <a:noFill/>
          <a:ln w="3175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b="1" i="1">
                <a:solidFill>
                  <a:schemeClr val="tx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66BF03E-F48E-4C0A-9078-07AC4DDF896A}"/>
              </a:ext>
            </a:extLst>
          </p:cNvPr>
          <p:cNvSpPr/>
          <p:nvPr userDrawn="1"/>
        </p:nvSpPr>
        <p:spPr>
          <a:xfrm>
            <a:off x="11533871" y="6185902"/>
            <a:ext cx="73515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>
              <a:solidFill>
                <a:schemeClr val="accent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F827500-FC74-463C-9312-BC59104AEBD6}"/>
              </a:ext>
            </a:extLst>
          </p:cNvPr>
          <p:cNvSpPr/>
          <p:nvPr userDrawn="1"/>
        </p:nvSpPr>
        <p:spPr>
          <a:xfrm>
            <a:off x="11892084" y="6561525"/>
            <a:ext cx="10043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0EE18F-610D-4230-BA82-4E5007401ADD}"/>
              </a:ext>
            </a:extLst>
          </p:cNvPr>
          <p:cNvSpPr txBox="1"/>
          <p:nvPr userDrawn="1"/>
        </p:nvSpPr>
        <p:spPr>
          <a:xfrm>
            <a:off x="8734570" y="6278857"/>
            <a:ext cx="2510557" cy="1846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ZA" sz="1200" dirty="0">
                <a:solidFill>
                  <a:schemeClr val="tx2"/>
                </a:solidFill>
                <a:latin typeface="+mj-lt"/>
              </a:rPr>
              <a:t>Your Logo or Name Here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AF375EA-F235-4EAA-A52F-D6BF0D6EDDCA}"/>
              </a:ext>
            </a:extLst>
          </p:cNvPr>
          <p:cNvSpPr/>
          <p:nvPr userDrawn="1"/>
        </p:nvSpPr>
        <p:spPr>
          <a:xfrm>
            <a:off x="11342875" y="5990144"/>
            <a:ext cx="260512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>
              <a:solidFill>
                <a:schemeClr val="accent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3C8C5B-6356-4B7C-887C-A436D7DB4059}"/>
              </a:ext>
            </a:extLst>
          </p:cNvPr>
          <p:cNvSpPr/>
          <p:nvPr userDrawn="1"/>
        </p:nvSpPr>
        <p:spPr>
          <a:xfrm>
            <a:off x="0" y="6771286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120C00-0FF6-411F-B2D6-C625ED6BD241}"/>
              </a:ext>
            </a:extLst>
          </p:cNvPr>
          <p:cNvSpPr/>
          <p:nvPr userDrawn="1"/>
        </p:nvSpPr>
        <p:spPr>
          <a:xfrm>
            <a:off x="0" y="0"/>
            <a:ext cx="12192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142C1D-78E5-4AD5-BEF3-C015D6E3FEBD}"/>
              </a:ext>
            </a:extLst>
          </p:cNvPr>
          <p:cNvSpPr/>
          <p:nvPr userDrawn="1"/>
        </p:nvSpPr>
        <p:spPr>
          <a:xfrm rot="5400000">
            <a:off x="-3385643" y="3385642"/>
            <a:ext cx="6858001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0D9306-2240-47FF-AA2F-DC7C26A008A4}"/>
              </a:ext>
            </a:extLst>
          </p:cNvPr>
          <p:cNvSpPr/>
          <p:nvPr userDrawn="1"/>
        </p:nvSpPr>
        <p:spPr>
          <a:xfrm rot="5400000">
            <a:off x="8719643" y="3385643"/>
            <a:ext cx="6858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4" name="MSIPCM9a2a4665989e8677d4e24b36" descr="{&quot;HashCode&quot;:439207315,&quot;Placement&quot;:&quot;Footer&quot;,&quot;Top&quot;:519.343,&quot;Left&quot;:0.0,&quot;SlideWidth&quot;:960,&quot;SlideHeight&quot;:540}">
            <a:extLst>
              <a:ext uri="{FF2B5EF4-FFF2-40B4-BE49-F238E27FC236}">
                <a16:creationId xmlns:a16="http://schemas.microsoft.com/office/drawing/2014/main" id="{A265C13B-E3FC-4FB4-91CE-36336BE25A49}"/>
              </a:ext>
            </a:extLst>
          </p:cNvPr>
          <p:cNvSpPr txBox="1"/>
          <p:nvPr userDrawn="1"/>
        </p:nvSpPr>
        <p:spPr>
          <a:xfrm>
            <a:off x="0" y="6595656"/>
            <a:ext cx="678298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Internal</a:t>
            </a:r>
            <a:endParaRPr lang="en-US" sz="10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50" r:id="rId4"/>
    <p:sldLayoutId id="2147483652" r:id="rId5"/>
    <p:sldLayoutId id="2147483656" r:id="rId6"/>
    <p:sldLayoutId id="2147483657" r:id="rId7"/>
    <p:sldLayoutId id="2147483668" r:id="rId8"/>
    <p:sldLayoutId id="2147483670" r:id="rId9"/>
    <p:sldLayoutId id="2147483653" r:id="rId10"/>
    <p:sldLayoutId id="2147483673" r:id="rId11"/>
    <p:sldLayoutId id="2147483674" r:id="rId12"/>
    <p:sldLayoutId id="2147483676" r:id="rId13"/>
    <p:sldLayoutId id="2147483677" r:id="rId14"/>
    <p:sldLayoutId id="2147483654" r:id="rId15"/>
    <p:sldLayoutId id="2147483660" r:id="rId16"/>
    <p:sldLayoutId id="2147483661" r:id="rId17"/>
    <p:sldLayoutId id="214748367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A close up of a tree&#10;&#10;Description generated with high confidence">
            <a:extLst>
              <a:ext uri="{FF2B5EF4-FFF2-40B4-BE49-F238E27FC236}">
                <a16:creationId xmlns:a16="http://schemas.microsoft.com/office/drawing/2014/main" id="{3072B96B-8E35-4D15-80A0-1DD4745F75B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73428"/>
            <a:ext cx="12018572" cy="6684572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765978"/>
            <a:ext cx="6840000" cy="2387600"/>
          </a:xfrm>
        </p:spPr>
        <p:txBody>
          <a:bodyPr/>
          <a:lstStyle/>
          <a:p>
            <a:r>
              <a:rPr lang="en-ZA" dirty="0"/>
              <a:t>TD </a:t>
            </a:r>
            <a:r>
              <a:rPr lang="en-ZA" dirty="0" err="1"/>
              <a:t>MySpend</a:t>
            </a:r>
            <a:r>
              <a:rPr lang="en-ZA" dirty="0"/>
              <a:t> 2.0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Melinda Murzello, Nathan Fischer, Mizanur Rahman, Lily Liu, Ravinder Singh, Jonathan Lam</a:t>
            </a:r>
          </a:p>
        </p:txBody>
      </p:sp>
      <p:pic>
        <p:nvPicPr>
          <p:cNvPr id="1026" name="Picture 2" descr="Image result for td logo">
            <a:extLst>
              <a:ext uri="{FF2B5EF4-FFF2-40B4-BE49-F238E27FC236}">
                <a16:creationId xmlns:a16="http://schemas.microsoft.com/office/drawing/2014/main" id="{A82CAE37-22C0-4998-9049-1BCBC5D3C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65978"/>
            <a:ext cx="960919" cy="87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7ED7A1-89AD-4668-910C-8C7087C19E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333" b="93137" l="14815" r="46074">
                        <a14:foregroundMark x1="16889" y1="19020" x2="16889" y2="19020"/>
                        <a14:foregroundMark x1="17852" y1="14314" x2="25926" y2="45490"/>
                        <a14:foregroundMark x1="37630" y1="11863" x2="22815" y2="50686"/>
                        <a14:foregroundMark x1="22815" y1="50686" x2="21778" y2="58333"/>
                        <a14:foregroundMark x1="21778" y1="58333" x2="21778" y2="58235"/>
                        <a14:foregroundMark x1="18741" y1="12353" x2="44519" y2="72549"/>
                        <a14:foregroundMark x1="44519" y1="72549" x2="37704" y2="86667"/>
                        <a14:foregroundMark x1="37704" y1="86667" x2="25630" y2="87843"/>
                        <a14:foregroundMark x1="40222" y1="90392" x2="21111" y2="87941"/>
                        <a14:foregroundMark x1="21111" y1="87941" x2="16963" y2="83039"/>
                        <a14:foregroundMark x1="16963" y1="83039" x2="16593" y2="81961"/>
                        <a14:foregroundMark x1="16222" y1="84706" x2="24667" y2="93529"/>
                        <a14:foregroundMark x1="24667" y1="93529" x2="31259" y2="88627"/>
                        <a14:foregroundMark x1="42815" y1="86667" x2="42815" y2="89608"/>
                        <a14:foregroundMark x1="24000" y1="12647" x2="38519" y2="13627"/>
                        <a14:foregroundMark x1="41778" y1="12843" x2="45481" y2="44216"/>
                        <a14:foregroundMark x1="42889" y1="10882" x2="18963" y2="10686"/>
                        <a14:foregroundMark x1="16963" y1="10392" x2="15185" y2="25392"/>
                        <a14:foregroundMark x1="16593" y1="9412" x2="37185" y2="11078"/>
                        <a14:foregroundMark x1="37185" y1="11078" x2="24889" y2="9804"/>
                        <a14:foregroundMark x1="24889" y1="9804" x2="30370" y2="8431"/>
                        <a14:foregroundMark x1="30370" y1="8431" x2="40963" y2="8824"/>
                        <a14:foregroundMark x1="45407" y1="16078" x2="45630" y2="23922"/>
                        <a14:foregroundMark x1="45778" y1="29608" x2="45778" y2="30686"/>
                        <a14:foregroundMark x1="45778" y1="48137" x2="45852" y2="62647"/>
                        <a14:foregroundMark x1="45630" y1="68824" x2="46074" y2="81275"/>
                        <a14:foregroundMark x1="15407" y1="27647" x2="15185" y2="40294"/>
                        <a14:foregroundMark x1="14815" y1="46373" x2="14815" y2="65490"/>
                      </a14:backgroundRemoval>
                    </a14:imgEffect>
                  </a14:imgLayer>
                </a14:imgProps>
              </a:ext>
            </a:extLst>
          </a:blip>
          <a:srcRect l="10973" t="4390" r="50000"/>
          <a:stretch/>
        </p:blipFill>
        <p:spPr>
          <a:xfrm>
            <a:off x="6999661" y="150542"/>
            <a:ext cx="3542371" cy="6556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0FCED5-7FB6-48AF-BDFD-CACA23E63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1371" y="958493"/>
            <a:ext cx="2718287" cy="464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34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30B8C-152D-4041-AC3C-8B85647A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Market Opportunity</a:t>
            </a:r>
          </a:p>
        </p:txBody>
      </p:sp>
      <p:pic>
        <p:nvPicPr>
          <p:cNvPr id="9" name="Graphic 8" descr="Bullseye" title="Placeholder Icon">
            <a:extLst>
              <a:ext uri="{FF2B5EF4-FFF2-40B4-BE49-F238E27FC236}">
                <a16:creationId xmlns:a16="http://schemas.microsoft.com/office/drawing/2014/main" id="{FE3C0AD7-AC2C-4BF6-9B04-D74540297ED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6750" y="1391763"/>
            <a:ext cx="753719" cy="7537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FC6F7-3678-4EB1-9653-A3E4DAC471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6053" y="2673245"/>
            <a:ext cx="4522314" cy="3306641"/>
          </a:xfrm>
        </p:spPr>
        <p:txBody>
          <a:bodyPr/>
          <a:lstStyle/>
          <a:p>
            <a:r>
              <a:rPr lang="en-ZA" dirty="0"/>
              <a:t>Growing market of youth and young adults </a:t>
            </a:r>
          </a:p>
          <a:p>
            <a:r>
              <a:rPr lang="en-ZA" dirty="0"/>
              <a:t>For the first 3 goals set, customers will receive 1% interest for a max. savings goal of $5,000</a:t>
            </a:r>
          </a:p>
          <a:p>
            <a:r>
              <a:rPr lang="en-ZA" dirty="0"/>
              <a:t>Following incentive will be 0.07% interest rate paid at every 25% of the goal reached but compounded monthly</a:t>
            </a:r>
          </a:p>
          <a:p>
            <a:r>
              <a:rPr lang="en-ZA" dirty="0"/>
              <a:t>Funds with interest can be withdrawn only after the duration that customer has provided</a:t>
            </a:r>
          </a:p>
          <a:p>
            <a:r>
              <a:rPr lang="en-ZA" dirty="0"/>
              <a:t>Our App ties to TD's ready commitment by educating on Financial Security and connecting communities</a:t>
            </a:r>
          </a:p>
          <a:p>
            <a:pPr marL="0" indent="0">
              <a:buNone/>
            </a:pPr>
            <a:endParaRPr lang="en-ZA" dirty="0"/>
          </a:p>
        </p:txBody>
      </p:sp>
      <p:cxnSp>
        <p:nvCxnSpPr>
          <p:cNvPr id="10" name="Straight Connector 9" descr="Middle divider line">
            <a:extLst>
              <a:ext uri="{FF2B5EF4-FFF2-40B4-BE49-F238E27FC236}">
                <a16:creationId xmlns:a16="http://schemas.microsoft.com/office/drawing/2014/main" id="{6A291D71-D2C5-4D04-8396-5D3466157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096000" y="1391763"/>
            <a:ext cx="0" cy="458812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Lecturer" title="Placeholder Icon">
            <a:extLst>
              <a:ext uri="{FF2B5EF4-FFF2-40B4-BE49-F238E27FC236}">
                <a16:creationId xmlns:a16="http://schemas.microsoft.com/office/drawing/2014/main" id="{CA2E6407-E074-43E0-AA4A-D7B9ADF2DA7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74740" y="1391763"/>
            <a:ext cx="753719" cy="753719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976196-87DB-406C-9904-8B1F6B13B4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ZA" sz="6000" dirty="0"/>
          </a:p>
          <a:p>
            <a:endParaRPr lang="en-ZA" sz="6000" dirty="0"/>
          </a:p>
          <a:p>
            <a:r>
              <a:rPr lang="en-ZA" sz="6000" dirty="0"/>
              <a:t>Building</a:t>
            </a:r>
          </a:p>
          <a:p>
            <a:r>
              <a:rPr lang="en-ZA" sz="6000" dirty="0"/>
              <a:t>Financial</a:t>
            </a:r>
          </a:p>
          <a:p>
            <a:r>
              <a:rPr lang="en-ZA" sz="6000" dirty="0"/>
              <a:t>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FC72F-9055-4E36-A7BE-2574540334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AA076A-D25C-4BD2-9750-DF18EB6628C6}"/>
              </a:ext>
            </a:extLst>
          </p:cNvPr>
          <p:cNvSpPr/>
          <p:nvPr/>
        </p:nvSpPr>
        <p:spPr>
          <a:xfrm>
            <a:off x="9375361" y="6182422"/>
            <a:ext cx="1921786" cy="3313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TD Bank Group</a:t>
            </a:r>
          </a:p>
        </p:txBody>
      </p:sp>
    </p:spTree>
    <p:extLst>
      <p:ext uri="{BB962C8B-B14F-4D97-AF65-F5344CB8AC3E}">
        <p14:creationId xmlns:p14="http://schemas.microsoft.com/office/powerpoint/2010/main" val="3093784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4ED99-7B1A-49AE-9F96-F8D6EB8F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000" y="3213000"/>
            <a:ext cx="11340000" cy="432000"/>
          </a:xfrm>
        </p:spPr>
        <p:txBody>
          <a:bodyPr/>
          <a:lstStyle/>
          <a:p>
            <a:pPr algn="ctr"/>
            <a:r>
              <a:rPr lang="en-US" sz="4000" dirty="0"/>
              <a:t>DEMO BEGINS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23C43D-DDCB-4083-8AF4-CC785024783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ACDE4D-9A24-4E8C-BCAD-59F87E3FEEA7}"/>
              </a:ext>
            </a:extLst>
          </p:cNvPr>
          <p:cNvSpPr/>
          <p:nvPr/>
        </p:nvSpPr>
        <p:spPr>
          <a:xfrm>
            <a:off x="9375361" y="6182422"/>
            <a:ext cx="1921786" cy="3313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TD Bank Group</a:t>
            </a:r>
          </a:p>
        </p:txBody>
      </p:sp>
    </p:spTree>
    <p:extLst>
      <p:ext uri="{BB962C8B-B14F-4D97-AF65-F5344CB8AC3E}">
        <p14:creationId xmlns:p14="http://schemas.microsoft.com/office/powerpoint/2010/main" val="1866505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at Pitch Decks - Environment">
      <a:dk1>
        <a:sysClr val="windowText" lastClr="000000"/>
      </a:dk1>
      <a:lt1>
        <a:sysClr val="window" lastClr="FFFFFF"/>
      </a:lt1>
      <a:dk2>
        <a:srgbClr val="375C1E"/>
      </a:dk2>
      <a:lt2>
        <a:srgbClr val="E2DFCC"/>
      </a:lt2>
      <a:accent1>
        <a:srgbClr val="9ACB39"/>
      </a:accent1>
      <a:accent2>
        <a:srgbClr val="64C24A"/>
      </a:accent2>
      <a:accent3>
        <a:srgbClr val="297D53"/>
      </a:accent3>
      <a:accent4>
        <a:srgbClr val="FECF3F"/>
      </a:accent4>
      <a:accent5>
        <a:srgbClr val="F99D40"/>
      </a:accent5>
      <a:accent6>
        <a:srgbClr val="715C21"/>
      </a:accent6>
      <a:hlink>
        <a:srgbClr val="63A537"/>
      </a:hlink>
      <a:folHlink>
        <a:srgbClr val="63A537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nvironment Pitch Deck_02_SB - v4.potx" id="{EDB1CAB7-FE6B-4C6F-B381-558EF73B08EB}" vid="{0222386F-86A0-4E1D-B51B-A5860332FD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Green pitch deck</Template>
  <TotalTime>0</TotalTime>
  <Words>112</Words>
  <Application>Microsoft Macintosh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Rockwell</vt:lpstr>
      <vt:lpstr>Times New Roman</vt:lpstr>
      <vt:lpstr>Office Theme</vt:lpstr>
      <vt:lpstr>TD MySpend 2.0</vt:lpstr>
      <vt:lpstr>Market Opportunity</vt:lpstr>
      <vt:lpstr>DEMO BEGINS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2018-07-17T15:47:07Z</dcterms:created>
  <dcterms:modified xsi:type="dcterms:W3CDTF">2018-07-24T20:13:15Z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ensitivity">
    <vt:lpwstr>General</vt:lpwstr>
  </property>
  <property fmtid="{D5CDD505-2E9C-101B-9397-08002B2CF9AE}" pid="3" name="MSIP_Label_88c63503-0fb3-4712-a32e-7ecb4b7d79e8_Enabled">
    <vt:lpwstr>True</vt:lpwstr>
  </property>
  <property fmtid="{D5CDD505-2E9C-101B-9397-08002B2CF9AE}" pid="4" name="MSIP_Label_88c63503-0fb3-4712-a32e-7ecb4b7d79e8_SiteId">
    <vt:lpwstr>d9da684f-2c03-432a-a7b6-ed714ffc7683</vt:lpwstr>
  </property>
  <property fmtid="{D5CDD505-2E9C-101B-9397-08002B2CF9AE}" pid="5" name="MSIP_Label_88c63503-0fb3-4712-a32e-7ecb4b7d79e8_Owner">
    <vt:lpwstr>Mizanur.Z.Rahman@td.com</vt:lpwstr>
  </property>
  <property fmtid="{D5CDD505-2E9C-101B-9397-08002B2CF9AE}" pid="6" name="MSIP_Label_88c63503-0fb3-4712-a32e-7ecb4b7d79e8_SetDate">
    <vt:lpwstr>2018-07-18T13:45:18.1933004Z</vt:lpwstr>
  </property>
  <property fmtid="{D5CDD505-2E9C-101B-9397-08002B2CF9AE}" pid="7" name="MSIP_Label_88c63503-0fb3-4712-a32e-7ecb4b7d79e8_Name">
    <vt:lpwstr>Internal</vt:lpwstr>
  </property>
  <property fmtid="{D5CDD505-2E9C-101B-9397-08002B2CF9AE}" pid="8" name="MSIP_Label_88c63503-0fb3-4712-a32e-7ecb4b7d79e8_Application">
    <vt:lpwstr>Microsoft Azure Information Protection</vt:lpwstr>
  </property>
  <property fmtid="{D5CDD505-2E9C-101B-9397-08002B2CF9AE}" pid="9" name="MSIP_Label_88c63503-0fb3-4712-a32e-7ecb4b7d79e8_Extended_MSFT_Method">
    <vt:lpwstr>Automatic</vt:lpwstr>
  </property>
  <property fmtid="{D5CDD505-2E9C-101B-9397-08002B2CF9AE}" pid="10" name="MSIP_Label_f42aa342-8706-4288-bd11-ebb85995028c_Enabled">
    <vt:lpwstr>True</vt:lpwstr>
  </property>
  <property fmtid="{D5CDD505-2E9C-101B-9397-08002B2CF9AE}" pid="11" name="MSIP_Label_f42aa342-8706-4288-bd11-ebb85995028c_SiteId">
    <vt:lpwstr>72f988bf-86f1-41af-91ab-2d7cd011db47</vt:lpwstr>
  </property>
  <property fmtid="{D5CDD505-2E9C-101B-9397-08002B2CF9AE}" pid="12" name="MSIP_Label_f42aa342-8706-4288-bd11-ebb85995028c_Owner">
    <vt:lpwstr>v-abdarl@microsoft.com</vt:lpwstr>
  </property>
  <property fmtid="{D5CDD505-2E9C-101B-9397-08002B2CF9AE}" pid="13" name="MSIP_Label_f42aa342-8706-4288-bd11-ebb85995028c_SetDate">
    <vt:lpwstr>2018-06-07T01:06:44.5540104Z</vt:lpwstr>
  </property>
  <property fmtid="{D5CDD505-2E9C-101B-9397-08002B2CF9AE}" pid="14" name="MSIP_Label_f42aa342-8706-4288-bd11-ebb85995028c_Name">
    <vt:lpwstr>General</vt:lpwstr>
  </property>
  <property fmtid="{D5CDD505-2E9C-101B-9397-08002B2CF9AE}" pid="15" name="MSIP_Label_f42aa342-8706-4288-bd11-ebb85995028c_Application">
    <vt:lpwstr>Microsoft Azure Information Protection</vt:lpwstr>
  </property>
  <property fmtid="{D5CDD505-2E9C-101B-9397-08002B2CF9AE}" pid="16" name="MSIP_Label_f42aa342-8706-4288-bd11-ebb85995028c_Extended_MSFT_Method">
    <vt:lpwstr>Automatic</vt:lpwstr>
  </property>
  <property fmtid="{D5CDD505-2E9C-101B-9397-08002B2CF9AE}" pid="17" name="TD_Classification">
    <vt:lpwstr>Internal General</vt:lpwstr>
  </property>
</Properties>
</file>